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80B3"/>
    <a:srgbClr val="0E88BE"/>
    <a:srgbClr val="FF9900"/>
    <a:srgbClr val="0000FF"/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1711" autoAdjust="0"/>
  </p:normalViewPr>
  <p:slideViewPr>
    <p:cSldViewPr>
      <p:cViewPr>
        <p:scale>
          <a:sx n="62" d="100"/>
          <a:sy n="62" d="100"/>
        </p:scale>
        <p:origin x="-732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23FC36D-C97C-48DC-AF77-615CA25660E2}" type="datetimeFigureOut">
              <a:rPr lang="en-US"/>
              <a:pPr>
                <a:defRPr/>
              </a:pPr>
              <a:t>4/14/2008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6AA4D3E-E765-437E-8E7A-03022AC88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060B678-A7F2-4734-B522-E16CA283CE1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B0244B-4C2A-4951-BE59-712D00F6DEF0}" type="datetimeFigureOut">
              <a:rPr lang="en-US"/>
              <a:pPr>
                <a:defRPr/>
              </a:pPr>
              <a:t>4/14/2008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8CBCBCD-A581-40CE-98FA-A9FE16D50421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B70C819-5AAF-42F2-8A17-7DA87337B1DD}" type="datetimeFigureOut">
              <a:rPr lang="en-US"/>
              <a:pPr>
                <a:defRPr/>
              </a:pPr>
              <a:t>4/14/2008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9D6014-0D92-4421-8DD9-00E60658B3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92A43E3-C096-4893-9E9D-CAF8259D9E53}" type="datetimeFigureOut">
              <a:rPr lang="en-US"/>
              <a:pPr>
                <a:defRPr/>
              </a:pPr>
              <a:t>4/14/2008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89F17D-80FB-412A-A471-958AC0CFE81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6A2900-9687-4700-981B-8DB590BB7875}" type="datetimeFigureOut">
              <a:rPr lang="en-US"/>
              <a:pPr>
                <a:defRPr/>
              </a:pPr>
              <a:t>4/14/2008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4C60C0-C20B-4373-ABB8-1398FC0EC0E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59041A-E8C2-4A8F-8E38-7186B7BFE6AB}" type="datetimeFigureOut">
              <a:rPr lang="en-US"/>
              <a:pPr>
                <a:defRPr/>
              </a:pPr>
              <a:t>4/14/2008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24CAED9-1BBA-4DEA-91DF-A13E827CF5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B582144-844E-45E8-ABEC-76F09C3943E7}" type="datetimeFigureOut">
              <a:rPr lang="en-US"/>
              <a:pPr>
                <a:defRPr/>
              </a:pPr>
              <a:t>4/14/2008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BBB5FB-AB67-4E4D-A852-D0998A4D55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F1F65E-B7F6-45A3-815D-C456AC36E5A7}" type="datetimeFigureOut">
              <a:rPr lang="en-US"/>
              <a:pPr>
                <a:defRPr/>
              </a:pPr>
              <a:t>4/14/2008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17CD70-8667-4F2E-BD5F-DE2BCA4978E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9F7B7BD-9CC7-4936-823D-0A74AD702732}" type="datetimeFigureOut">
              <a:rPr lang="en-US"/>
              <a:pPr>
                <a:defRPr/>
              </a:pPr>
              <a:t>4/14/2008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975C70-8386-4D13-A478-6B199C4D99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D1DBB25-2745-49C5-A0F2-CD471BE666EE}" type="datetimeFigureOut">
              <a:rPr lang="en-US"/>
              <a:pPr>
                <a:defRPr/>
              </a:pPr>
              <a:t>4/14/2008</a:t>
            </a:fld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82E724A-A6F4-4A22-9639-CE620229C3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A88EFD6-5754-4577-992D-50E8CC4745CB}" type="datetimeFigureOut">
              <a:rPr lang="en-US"/>
              <a:pPr>
                <a:defRPr/>
              </a:pPr>
              <a:t>4/14/2008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07FE561-0290-4683-90E9-212F83CE086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ound Single Corner Rectangle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3226CD7-2FB2-4C69-8921-77D8AC537130}" type="datetimeFigureOut">
              <a:rPr lang="en-US"/>
              <a:pPr>
                <a:defRPr/>
              </a:pPr>
              <a:t>4/14/2008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227D10-08E5-4FFE-B1B3-00EC2734EABD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1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2A83399-EBDC-456E-BBC5-CC8C6243D943}" type="datetimeFigureOut">
              <a:rPr lang="en-US"/>
              <a:pPr>
                <a:defRPr/>
              </a:pPr>
              <a:t>4/14/2008</a:t>
            </a:fld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6819F7D8-2F72-4BFB-9F95-588260EBC8FF}" type="slidenum">
              <a:rPr lang="en-US"/>
              <a:pPr>
                <a:defRPr/>
              </a:pPr>
              <a:t>‹#›</a:t>
            </a:fld>
            <a:endParaRPr lang="en-US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200400" y="457200"/>
            <a:ext cx="266771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Tissue</a:t>
            </a:r>
            <a:endParaRPr lang="en-US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1331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Verdana" pitchFamily="34" charset="0"/>
            </a:endParaRPr>
          </a:p>
        </p:txBody>
      </p:sp>
      <p:grpSp>
        <p:nvGrpSpPr>
          <p:cNvPr id="13317" name="Group 17"/>
          <p:cNvGrpSpPr>
            <a:grpSpLocks/>
          </p:cNvGrpSpPr>
          <p:nvPr/>
        </p:nvGrpSpPr>
        <p:grpSpPr bwMode="auto">
          <a:xfrm>
            <a:off x="838200" y="3810000"/>
            <a:ext cx="3429000" cy="2514600"/>
            <a:chOff x="1524000" y="3657600"/>
            <a:chExt cx="3886200" cy="2514600"/>
          </a:xfrm>
        </p:grpSpPr>
        <p:grpSp>
          <p:nvGrpSpPr>
            <p:cNvPr id="13325" name="Group 3"/>
            <p:cNvGrpSpPr>
              <a:grpSpLocks/>
            </p:cNvGrpSpPr>
            <p:nvPr/>
          </p:nvGrpSpPr>
          <p:grpSpPr bwMode="auto">
            <a:xfrm>
              <a:off x="1524000" y="3657600"/>
              <a:ext cx="3886200" cy="2514600"/>
              <a:chOff x="3495" y="8820"/>
              <a:chExt cx="2520" cy="2139"/>
            </a:xfrm>
          </p:grpSpPr>
          <p:sp>
            <p:nvSpPr>
              <p:cNvPr id="13326" name="Text Box 4"/>
              <p:cNvSpPr txBox="1">
                <a:spLocks noChangeArrowheads="1"/>
              </p:cNvSpPr>
              <p:nvPr/>
            </p:nvSpPr>
            <p:spPr bwMode="auto">
              <a:xfrm>
                <a:off x="3495" y="8820"/>
                <a:ext cx="2520" cy="213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7" name="Text Box 5"/>
              <p:cNvSpPr txBox="1">
                <a:spLocks noChangeArrowheads="1"/>
              </p:cNvSpPr>
              <p:nvPr/>
            </p:nvSpPr>
            <p:spPr bwMode="auto">
              <a:xfrm>
                <a:off x="4727" y="9144"/>
                <a:ext cx="1062" cy="1491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sz="1400"/>
              </a:p>
              <a:p>
                <a:r>
                  <a:rPr lang="en-US" sz="1400"/>
                  <a:t>Muscle cells are very long cells.  Many of them together make up your muscle tissue.</a:t>
                </a:r>
              </a:p>
            </p:txBody>
          </p:sp>
        </p:grpSp>
        <p:graphicFrame>
          <p:nvGraphicFramePr>
            <p:cNvPr id="13313" name="Object 1"/>
            <p:cNvGraphicFramePr>
              <a:graphicFrameLocks noChangeAspect="1"/>
            </p:cNvGraphicFramePr>
            <p:nvPr/>
          </p:nvGraphicFramePr>
          <p:xfrm>
            <a:off x="1869440" y="3733800"/>
            <a:ext cx="1113906" cy="2297429"/>
          </p:xfrm>
          <a:graphic>
            <a:graphicData uri="http://schemas.openxmlformats.org/presentationml/2006/ole">
              <p:oleObj spid="_x0000_s13313" name="Picture" r:id="rId3" imgW="809244" imgH="1658112" progId="Word.Picture.8">
                <p:embed/>
              </p:oleObj>
            </a:graphicData>
          </a:graphic>
        </p:graphicFrame>
      </p:grp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5105400" y="3810000"/>
            <a:ext cx="2971800" cy="2514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en-US" sz="900">
              <a:latin typeface="Times New Roman" pitchFamily="18" charset="0"/>
            </a:endParaRPr>
          </a:p>
          <a:p>
            <a:pPr>
              <a:spcAft>
                <a:spcPts val="1000"/>
              </a:spcAft>
            </a:pPr>
            <a:endParaRPr lang="en-US" sz="900">
              <a:latin typeface="Times New Roman" pitchFamily="18" charset="0"/>
            </a:endParaRPr>
          </a:p>
          <a:p>
            <a:endParaRPr lang="en-US" sz="800"/>
          </a:p>
          <a:p>
            <a:endParaRPr lang="en-US" sz="800"/>
          </a:p>
          <a:p>
            <a:endParaRPr lang="en-US" sz="800"/>
          </a:p>
          <a:p>
            <a:endParaRPr lang="en-US" sz="800"/>
          </a:p>
          <a:p>
            <a:endParaRPr lang="en-US" sz="800"/>
          </a:p>
          <a:p>
            <a:endParaRPr lang="en-US" sz="800"/>
          </a:p>
          <a:p>
            <a:endParaRPr lang="en-US" sz="800"/>
          </a:p>
          <a:p>
            <a:endParaRPr lang="en-US" sz="800"/>
          </a:p>
          <a:p>
            <a:endParaRPr lang="en-US" sz="800"/>
          </a:p>
          <a:p>
            <a:endParaRPr lang="en-US" sz="800"/>
          </a:p>
          <a:p>
            <a:endParaRPr lang="en-US" sz="800"/>
          </a:p>
          <a:p>
            <a:r>
              <a:rPr lang="en-US" sz="1400"/>
              <a:t>A close-up view of real muscle tissue.</a:t>
            </a:r>
          </a:p>
        </p:txBody>
      </p:sp>
      <p:pic>
        <p:nvPicPr>
          <p:cNvPr id="13319" name="Picture 8" descr="cmucn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3962400"/>
            <a:ext cx="24701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>
          <a:xfrm flipV="1">
            <a:off x="304800" y="1524000"/>
            <a:ext cx="8534400" cy="76200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304800" y="1752600"/>
            <a:ext cx="8534400" cy="76200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4343400" y="5029200"/>
            <a:ext cx="685800" cy="1588"/>
          </a:xfrm>
          <a:prstGeom prst="line">
            <a:avLst/>
          </a:prstGeom>
          <a:ln w="34925" cap="rnd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3" name="Rectangle 31"/>
          <p:cNvSpPr>
            <a:spLocks noChangeArrowheads="1"/>
          </p:cNvSpPr>
          <p:nvPr/>
        </p:nvSpPr>
        <p:spPr bwMode="auto">
          <a:xfrm>
            <a:off x="762000" y="2209800"/>
            <a:ext cx="7315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cs typeface="Arial" charset="0"/>
              </a:rPr>
              <a:t>Tissue - A group or layer of cells that are alike and that work together to perform a specific function.  </a:t>
            </a:r>
            <a:r>
              <a:rPr lang="en-US" sz="2000">
                <a:latin typeface="Verdana" pitchFamily="34" charset="0"/>
              </a:rPr>
              <a:t/>
            </a:r>
            <a:br>
              <a:rPr lang="en-US" sz="2000">
                <a:latin typeface="Verdana" pitchFamily="34" charset="0"/>
              </a:rPr>
            </a:br>
            <a:endParaRPr lang="en-US" sz="2000">
              <a:latin typeface="Verdana" pitchFamily="34" charset="0"/>
            </a:endParaRPr>
          </a:p>
        </p:txBody>
      </p:sp>
      <p:sp>
        <p:nvSpPr>
          <p:cNvPr id="13324" name="TextBox 15"/>
          <p:cNvSpPr txBox="1">
            <a:spLocks noChangeArrowheads="1"/>
          </p:cNvSpPr>
          <p:nvPr/>
        </p:nvSpPr>
        <p:spPr bwMode="auto">
          <a:xfrm>
            <a:off x="762000" y="3124200"/>
            <a:ext cx="1323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cs typeface="Arial" charset="0"/>
              </a:rPr>
              <a:t>Example: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0400" y="381000"/>
            <a:ext cx="259077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Organ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609600" y="1447800"/>
            <a:ext cx="77724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3543300" algn="l"/>
              </a:tabLst>
            </a:pPr>
            <a:r>
              <a:rPr lang="en-US" sz="2000" b="1">
                <a:ea typeface="Times New Roman" pitchFamily="18" charset="0"/>
                <a:cs typeface="Arial" charset="0"/>
              </a:rPr>
              <a:t>Organ - A complex system of tissues working together to perform a life task for a human body. Heart, lungs, eyes, brain, and stomach are a few of the organs that reside in the human body.</a:t>
            </a:r>
          </a:p>
          <a:p>
            <a:pPr>
              <a:tabLst>
                <a:tab pos="3543300" algn="l"/>
              </a:tabLst>
            </a:pPr>
            <a:r>
              <a:rPr lang="en-US" sz="1600" b="1">
                <a:ea typeface="Times New Roman" pitchFamily="18" charset="0"/>
                <a:cs typeface="Arial" charset="0"/>
              </a:rPr>
              <a:t>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04800" y="2895600"/>
            <a:ext cx="8534400" cy="1588"/>
          </a:xfrm>
          <a:prstGeom prst="line">
            <a:avLst/>
          </a:prstGeom>
          <a:ln w="793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9" name="Rectangle 1"/>
          <p:cNvSpPr>
            <a:spLocks noChangeArrowheads="1"/>
          </p:cNvSpPr>
          <p:nvPr/>
        </p:nvSpPr>
        <p:spPr bwMode="auto">
          <a:xfrm>
            <a:off x="533400" y="2971800"/>
            <a:ext cx="83058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3543300" algn="l"/>
              </a:tabLst>
            </a:pPr>
            <a:r>
              <a:rPr lang="en-US" sz="1600" b="1"/>
              <a:t>Example:</a:t>
            </a:r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  <a:p>
            <a:pPr>
              <a:tabLst>
                <a:tab pos="3543300" algn="l"/>
              </a:tabLst>
            </a:pPr>
            <a:endParaRPr lang="en-US" sz="1600"/>
          </a:p>
        </p:txBody>
      </p:sp>
      <p:sp>
        <p:nvSpPr>
          <p:cNvPr id="16390" name="Text Box 2"/>
          <p:cNvSpPr txBox="1">
            <a:spLocks noChangeArrowheads="1"/>
          </p:cNvSpPr>
          <p:nvPr/>
        </p:nvSpPr>
        <p:spPr bwMode="auto">
          <a:xfrm>
            <a:off x="533400" y="3581400"/>
            <a:ext cx="1981200" cy="2590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en-US" sz="800">
              <a:latin typeface="Times New Roman" pitchFamily="18" charset="0"/>
            </a:endParaRPr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1100" b="1"/>
          </a:p>
          <a:p>
            <a:pPr algn="ctr"/>
            <a:endParaRPr lang="en-US" sz="1100" b="1"/>
          </a:p>
          <a:p>
            <a:pPr algn="ctr"/>
            <a:endParaRPr lang="en-US" sz="1200"/>
          </a:p>
          <a:p>
            <a:r>
              <a:rPr lang="en-US" sz="1200"/>
              <a:t>The heart is the muscular organ in the body that pumps blood.                                                                        </a:t>
            </a:r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r>
              <a:rPr lang="en-US" sz="800" b="1"/>
              <a:t>                                                                                                      </a:t>
            </a:r>
            <a:endParaRPr lang="en-US"/>
          </a:p>
        </p:txBody>
      </p:sp>
      <p:pic>
        <p:nvPicPr>
          <p:cNvPr id="16391" name="Picture 3" descr="BD0520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3733800"/>
            <a:ext cx="1066800" cy="160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Text Box 4"/>
          <p:cNvSpPr txBox="1">
            <a:spLocks noChangeArrowheads="1"/>
          </p:cNvSpPr>
          <p:nvPr/>
        </p:nvSpPr>
        <p:spPr bwMode="auto">
          <a:xfrm>
            <a:off x="2667000" y="3581400"/>
            <a:ext cx="1676400" cy="2590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en-US" sz="1100">
              <a:latin typeface="Times New Roman" pitchFamily="18" charset="0"/>
            </a:endParaRPr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pPr algn="ctr"/>
            <a:endParaRPr lang="en-US" sz="800" b="1"/>
          </a:p>
          <a:p>
            <a:r>
              <a:rPr lang="en-US" sz="1200"/>
              <a:t>The brain is the organ that controls the body.</a:t>
            </a:r>
          </a:p>
        </p:txBody>
      </p:sp>
      <p:pic>
        <p:nvPicPr>
          <p:cNvPr id="16393" name="Picture 5" descr="HM00302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4038600"/>
            <a:ext cx="149383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4" name="Text Box 6"/>
          <p:cNvSpPr txBox="1">
            <a:spLocks noChangeArrowheads="1"/>
          </p:cNvSpPr>
          <p:nvPr/>
        </p:nvSpPr>
        <p:spPr bwMode="auto">
          <a:xfrm>
            <a:off x="4495800" y="3581400"/>
            <a:ext cx="1981200" cy="2590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en-US" sz="800" b="1"/>
          </a:p>
          <a:p>
            <a:pPr>
              <a:spcAft>
                <a:spcPts val="1000"/>
              </a:spcAft>
            </a:pPr>
            <a:endParaRPr lang="en-US" sz="800" b="1"/>
          </a:p>
          <a:p>
            <a:pPr>
              <a:spcAft>
                <a:spcPts val="1000"/>
              </a:spcAft>
            </a:pPr>
            <a:endParaRPr lang="en-US" sz="800" b="1"/>
          </a:p>
          <a:p>
            <a:pPr>
              <a:spcAft>
                <a:spcPts val="1000"/>
              </a:spcAft>
            </a:pPr>
            <a:endParaRPr lang="en-US" sz="800" b="1"/>
          </a:p>
          <a:p>
            <a:pPr>
              <a:spcAft>
                <a:spcPts val="1000"/>
              </a:spcAft>
            </a:pPr>
            <a:endParaRPr lang="en-US" sz="800" b="1"/>
          </a:p>
          <a:p>
            <a:pPr>
              <a:spcAft>
                <a:spcPts val="1000"/>
              </a:spcAft>
            </a:pPr>
            <a:endParaRPr lang="en-US" sz="800" b="1"/>
          </a:p>
          <a:p>
            <a:pPr>
              <a:spcAft>
                <a:spcPts val="1000"/>
              </a:spcAft>
            </a:pPr>
            <a:endParaRPr lang="en-US" sz="1100" b="1"/>
          </a:p>
          <a:p>
            <a:pPr>
              <a:spcAft>
                <a:spcPts val="1000"/>
              </a:spcAft>
            </a:pPr>
            <a:r>
              <a:rPr lang="en-US" sz="1200"/>
              <a:t>When you breathe in air, it goes into the organ called the lungs.</a:t>
            </a:r>
          </a:p>
        </p:txBody>
      </p:sp>
      <p:pic>
        <p:nvPicPr>
          <p:cNvPr id="16395" name="Picture 7" descr="HM00436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3810000"/>
            <a:ext cx="1550988" cy="151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6" name="Text Box 8"/>
          <p:cNvSpPr txBox="1">
            <a:spLocks noChangeArrowheads="1"/>
          </p:cNvSpPr>
          <p:nvPr/>
        </p:nvSpPr>
        <p:spPr bwMode="auto">
          <a:xfrm>
            <a:off x="6629400" y="3581400"/>
            <a:ext cx="1752600" cy="2590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en-US" sz="700">
              <a:latin typeface="Times New Roman" pitchFamily="18" charset="0"/>
            </a:endParaRPr>
          </a:p>
          <a:p>
            <a:endParaRPr lang="en-US" sz="800" b="1"/>
          </a:p>
          <a:p>
            <a:endParaRPr lang="en-US" sz="800" b="1"/>
          </a:p>
          <a:p>
            <a:endParaRPr lang="en-US" sz="800" b="1"/>
          </a:p>
          <a:p>
            <a:endParaRPr lang="en-US" sz="800" b="1"/>
          </a:p>
          <a:p>
            <a:endParaRPr lang="en-US" sz="800" b="1"/>
          </a:p>
          <a:p>
            <a:endParaRPr lang="en-US" sz="800" b="1"/>
          </a:p>
          <a:p>
            <a:endParaRPr lang="en-US" sz="800" b="1"/>
          </a:p>
          <a:p>
            <a:endParaRPr lang="en-US" sz="800" b="1"/>
          </a:p>
          <a:p>
            <a:endParaRPr lang="en-US" sz="800" b="1"/>
          </a:p>
          <a:p>
            <a:endParaRPr lang="en-US" sz="800" b="1"/>
          </a:p>
          <a:p>
            <a:endParaRPr lang="en-US" sz="800" b="1"/>
          </a:p>
          <a:p>
            <a:endParaRPr lang="en-US" sz="800" b="1"/>
          </a:p>
          <a:p>
            <a:endParaRPr lang="en-US" sz="800" b="1"/>
          </a:p>
          <a:p>
            <a:r>
              <a:rPr lang="en-US" sz="1200">
                <a:cs typeface="Arial" charset="0"/>
              </a:rPr>
              <a:t>The stomach is the organ that holds acid in it to help digest food.</a:t>
            </a:r>
          </a:p>
        </p:txBody>
      </p:sp>
      <p:pic>
        <p:nvPicPr>
          <p:cNvPr id="16397" name="Picture 9" descr="HM00097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10400" y="3810000"/>
            <a:ext cx="10668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533400" y="1981200"/>
            <a:ext cx="8001000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en-US" sz="2000">
                <a:ea typeface="Times New Roman" pitchFamily="18" charset="0"/>
                <a:cs typeface="Arial" charset="0"/>
              </a:rPr>
              <a:t>Organ system - A group of organs working together to keep the human body alive. The following are some of the systems that exist in the human body:</a:t>
            </a:r>
          </a:p>
          <a:p>
            <a:pPr eaLnBrk="0" hangingPunct="0">
              <a:tabLst>
                <a:tab pos="457200" algn="l"/>
              </a:tabLst>
            </a:pPr>
            <a:r>
              <a:rPr lang="en-US" sz="2000">
                <a:ea typeface="Times New Roman" pitchFamily="18" charset="0"/>
                <a:cs typeface="Arial" charset="0"/>
              </a:rPr>
              <a:t> 		</a:t>
            </a:r>
          </a:p>
          <a:p>
            <a:pPr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en-US" sz="2000">
                <a:ea typeface="Times New Roman" pitchFamily="18" charset="0"/>
                <a:cs typeface="Arial" charset="0"/>
              </a:rPr>
              <a:t> Digestive system</a:t>
            </a:r>
          </a:p>
          <a:p>
            <a:pPr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en-US" sz="2000">
                <a:ea typeface="Times New Roman" pitchFamily="18" charset="0"/>
                <a:cs typeface="Arial" charset="0"/>
              </a:rPr>
              <a:t> Respiratory system</a:t>
            </a:r>
          </a:p>
          <a:p>
            <a:pPr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en-US" sz="2000">
                <a:ea typeface="Times New Roman" pitchFamily="18" charset="0"/>
                <a:cs typeface="Arial" charset="0"/>
              </a:rPr>
              <a:t> Endocrine system</a:t>
            </a:r>
          </a:p>
          <a:p>
            <a:pPr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en-US" sz="2000">
                <a:ea typeface="Times New Roman" pitchFamily="18" charset="0"/>
                <a:cs typeface="Arial" charset="0"/>
              </a:rPr>
              <a:t> Immune system </a:t>
            </a:r>
          </a:p>
          <a:p>
            <a:pPr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en-US" sz="2000">
                <a:ea typeface="Times New Roman" pitchFamily="18" charset="0"/>
                <a:cs typeface="Arial" charset="0"/>
              </a:rPr>
              <a:t> Skeletal system</a:t>
            </a:r>
          </a:p>
          <a:p>
            <a:pPr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en-US" sz="2000">
                <a:ea typeface="Times New Roman" pitchFamily="18" charset="0"/>
                <a:cs typeface="Arial" charset="0"/>
              </a:rPr>
              <a:t> Nervous system</a:t>
            </a:r>
          </a:p>
          <a:p>
            <a:pPr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en-US" sz="2000">
                <a:ea typeface="Times New Roman" pitchFamily="18" charset="0"/>
                <a:cs typeface="Arial" charset="0"/>
              </a:rPr>
              <a:t> Integumentary system</a:t>
            </a:r>
          </a:p>
          <a:p>
            <a:pPr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en-US" sz="2000">
                <a:ea typeface="Times New Roman" pitchFamily="18" charset="0"/>
                <a:cs typeface="Arial" charset="0"/>
              </a:rPr>
              <a:t> Muscular system</a:t>
            </a:r>
          </a:p>
          <a:p>
            <a:pPr eaLnBrk="0" hangingPunct="0">
              <a:buFont typeface="Arial" charset="0"/>
              <a:buChar char="•"/>
              <a:tabLst>
                <a:tab pos="457200" algn="l"/>
              </a:tabLst>
            </a:pPr>
            <a:r>
              <a:rPr lang="en-US" sz="2000">
                <a:ea typeface="Times New Roman" pitchFamily="18" charset="0"/>
                <a:cs typeface="Arial" charset="0"/>
              </a:rPr>
              <a:t> Circulatory system</a:t>
            </a:r>
          </a:p>
        </p:txBody>
      </p:sp>
      <p:sp>
        <p:nvSpPr>
          <p:cNvPr id="5" name="Rectangle 4"/>
          <p:cNvSpPr/>
          <p:nvPr/>
        </p:nvSpPr>
        <p:spPr>
          <a:xfrm>
            <a:off x="1676400" y="762000"/>
            <a:ext cx="5888151" cy="923330"/>
          </a:xfrm>
          <a:prstGeom prst="rect">
            <a:avLst/>
          </a:prstGeom>
          <a:noFill/>
          <a:effectLst>
            <a:glow rad="101600">
              <a:srgbClr val="00B0F0">
                <a:alpha val="60000"/>
              </a:srgbClr>
            </a:glow>
          </a:effectLst>
        </p:spPr>
        <p:txBody>
          <a:bodyPr wrap="non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150" dirty="0">
                <a:ln w="11430"/>
                <a:solidFill>
                  <a:srgbClr val="0000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rPr>
              <a:t>Organ System</a:t>
            </a:r>
            <a:endParaRPr lang="en-US" sz="5400" b="1" spc="150" dirty="0">
              <a:ln w="11430"/>
              <a:solidFill>
                <a:srgbClr val="0000FF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762000" y="609600"/>
            <a:ext cx="12620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cs typeface="Arial" charset="0"/>
              </a:rPr>
              <a:t>Examples:</a:t>
            </a:r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1371600" y="1066800"/>
            <a:ext cx="2514600" cy="304800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1000"/>
              </a:spcAft>
            </a:pPr>
            <a:endParaRPr lang="en-US" sz="100">
              <a:latin typeface="Times New Roman" pitchFamily="18" charset="0"/>
            </a:endParaRPr>
          </a:p>
          <a:p>
            <a:endParaRPr lang="en-US" sz="1100"/>
          </a:p>
          <a:p>
            <a:endParaRPr lang="en-US" sz="1100"/>
          </a:p>
          <a:p>
            <a:endParaRPr lang="en-US" sz="1100"/>
          </a:p>
          <a:p>
            <a:endParaRPr lang="en-US" sz="1100"/>
          </a:p>
          <a:p>
            <a:endParaRPr lang="en-US" sz="1100"/>
          </a:p>
          <a:p>
            <a:endParaRPr lang="en-US" sz="1100"/>
          </a:p>
          <a:p>
            <a:endParaRPr lang="en-US" sz="1100"/>
          </a:p>
          <a:p>
            <a:endParaRPr lang="en-US" sz="1100"/>
          </a:p>
          <a:p>
            <a:endParaRPr lang="en-US" sz="1200"/>
          </a:p>
          <a:p>
            <a:endParaRPr lang="en-US" sz="1200"/>
          </a:p>
          <a:p>
            <a:endParaRPr lang="en-US" sz="1200"/>
          </a:p>
          <a:p>
            <a:r>
              <a:rPr lang="en-US" sz="1200">
                <a:cs typeface="Arial" charset="0"/>
              </a:rPr>
              <a:t>The lungs, blood, heart, arteries, capillaries, and veins make up the circulatory system.  They carry oxygen to every part of the body.</a:t>
            </a:r>
          </a:p>
          <a:p>
            <a:endParaRPr lang="en-US" sz="1100"/>
          </a:p>
          <a:p>
            <a:endParaRPr lang="en-US" sz="1100"/>
          </a:p>
          <a:p>
            <a:endParaRPr lang="en-US" sz="1100"/>
          </a:p>
        </p:txBody>
      </p:sp>
      <p:pic>
        <p:nvPicPr>
          <p:cNvPr id="18436" name="Picture 3" descr="HM0025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295400"/>
            <a:ext cx="1524000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4495800" y="1295400"/>
            <a:ext cx="3429000" cy="2667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3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Verdana" pitchFamily="34" charset="0"/>
            </a:endParaRPr>
          </a:p>
        </p:txBody>
      </p:sp>
      <p:sp>
        <p:nvSpPr>
          <p:cNvPr id="1843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Verdana" pitchFamily="34" charset="0"/>
            </a:endParaRPr>
          </a:p>
        </p:txBody>
      </p:sp>
      <p:pic>
        <p:nvPicPr>
          <p:cNvPr id="18440" name="Picture 11" descr="HM00260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4419600"/>
            <a:ext cx="1143000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Verdana" pitchFamily="34" charset="0"/>
            </a:endParaRPr>
          </a:p>
        </p:txBody>
      </p:sp>
      <p:sp>
        <p:nvSpPr>
          <p:cNvPr id="1844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Verdana" pitchFamily="34" charset="0"/>
            </a:endParaRPr>
          </a:p>
        </p:txBody>
      </p:sp>
      <p:sp>
        <p:nvSpPr>
          <p:cNvPr id="18443" name="TextBox 15"/>
          <p:cNvSpPr txBox="1">
            <a:spLocks noChangeArrowheads="1"/>
          </p:cNvSpPr>
          <p:nvPr/>
        </p:nvSpPr>
        <p:spPr bwMode="auto">
          <a:xfrm>
            <a:off x="6400800" y="1676400"/>
            <a:ext cx="13716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cs typeface="Arial" charset="0"/>
              </a:rPr>
              <a:t>The skeletal system is made up of all the bones in your body. It gives support and it protects the organs form getting damaged.</a:t>
            </a:r>
          </a:p>
        </p:txBody>
      </p:sp>
      <p:pic>
        <p:nvPicPr>
          <p:cNvPr id="18444" name="Picture 15" descr="j012975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1371600"/>
            <a:ext cx="1371600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5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Verdana" pitchFamily="34" charset="0"/>
            </a:endParaRPr>
          </a:p>
        </p:txBody>
      </p:sp>
      <p:sp>
        <p:nvSpPr>
          <p:cNvPr id="18446" name="TextBox 19"/>
          <p:cNvSpPr txBox="1">
            <a:spLocks noChangeArrowheads="1"/>
          </p:cNvSpPr>
          <p:nvPr/>
        </p:nvSpPr>
        <p:spPr bwMode="auto">
          <a:xfrm>
            <a:off x="5257800" y="4953000"/>
            <a:ext cx="1524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cs typeface="Arial" charset="0"/>
              </a:rPr>
              <a:t>The digestive system is used to digest and absorb food.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352800" y="4343400"/>
            <a:ext cx="3581400" cy="20574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"/>
          <p:cNvSpPr>
            <a:spLocks noChangeArrowheads="1"/>
          </p:cNvSpPr>
          <p:nvPr/>
        </p:nvSpPr>
        <p:spPr bwMode="auto">
          <a:xfrm>
            <a:off x="0" y="2305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100"/>
          </a:p>
          <a:p>
            <a:pPr eaLnBrk="0" hangingPunct="0"/>
            <a:r>
              <a:rPr lang="en-US"/>
              <a:t>                                     </a:t>
            </a:r>
          </a:p>
        </p:txBody>
      </p:sp>
      <p:sp>
        <p:nvSpPr>
          <p:cNvPr id="5" name="Rectangle 4"/>
          <p:cNvSpPr/>
          <p:nvPr/>
        </p:nvSpPr>
        <p:spPr>
          <a:xfrm>
            <a:off x="2514600" y="685800"/>
            <a:ext cx="414408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200" dirty="0">
                <a:ln w="29210">
                  <a:solidFill>
                    <a:srgbClr val="009900"/>
                  </a:solidFill>
                </a:ln>
                <a:solidFill>
                  <a:srgbClr val="0099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+mn-lt"/>
              </a:rPr>
              <a:t>Organism</a:t>
            </a:r>
            <a:endParaRPr lang="en-US" sz="5400" b="1" spc="200" dirty="0">
              <a:ln w="29210">
                <a:solidFill>
                  <a:srgbClr val="009900"/>
                </a:solidFill>
              </a:ln>
              <a:solidFill>
                <a:srgbClr val="009900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+mn-lt"/>
            </a:endParaRPr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609600" y="1752600"/>
            <a:ext cx="70866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cs typeface="Arial" charset="0"/>
              </a:rPr>
              <a:t>Organism - a body made up of organs, organelles, or other parts that work together to carry on the various processes of life.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304800" y="3048000"/>
            <a:ext cx="8534400" cy="1588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609600" y="3352800"/>
            <a:ext cx="1466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cs typeface="Arial" charset="0"/>
              </a:rPr>
              <a:t>Examples: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35063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400" b="1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57400" y="533400"/>
            <a:ext cx="4876800" cy="110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ln w="18415" cmpd="sng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Population</a:t>
            </a:r>
            <a:endParaRPr lang="en-US" sz="6600" dirty="0">
              <a:ln w="18415" cmpd="sng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1219200" y="2057400"/>
            <a:ext cx="7010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cs typeface="Arial" charset="0"/>
              </a:rPr>
              <a:t>Population – a group of organisms of the same species that live in a specific geographical area and interbreed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304800" y="3048000"/>
            <a:ext cx="8534400" cy="1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0" name="TextBox 10"/>
          <p:cNvSpPr txBox="1">
            <a:spLocks noChangeArrowheads="1"/>
          </p:cNvSpPr>
          <p:nvPr/>
        </p:nvSpPr>
        <p:spPr bwMode="auto">
          <a:xfrm>
            <a:off x="762000" y="3276600"/>
            <a:ext cx="1360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Verdana" pitchFamily="34" charset="0"/>
              </a:rPr>
              <a:t>Example: </a:t>
            </a:r>
          </a:p>
        </p:txBody>
      </p:sp>
      <p:pic>
        <p:nvPicPr>
          <p:cNvPr id="21511" name="Picture 6" descr="http://rds.yahoo.com/_ylt=A9G_bHMHRQJIoIYA0x6jzbkF/SIG=12ot33cf4/EXP=1208194695/**http%3A/home.exetel.com.au/rodeoclown/wp-content/images/elephan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3352800"/>
            <a:ext cx="5029200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62200" y="533400"/>
            <a:ext cx="4618572" cy="923330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accent3"/>
            </a:outer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8415" cmpd="sng">
                  <a:solidFill>
                    <a:schemeClr val="accent3"/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Community</a:t>
            </a:r>
            <a:endParaRPr lang="en-US" sz="5400" b="1" dirty="0">
              <a:ln w="18415" cmpd="sng">
                <a:solidFill>
                  <a:schemeClr val="accent3"/>
                </a:solidFill>
                <a:prstDash val="solid"/>
              </a:ln>
              <a:solidFill>
                <a:schemeClr val="accent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2"/>
          <p:cNvSpPr txBox="1">
            <a:spLocks noChangeArrowheads="1"/>
          </p:cNvSpPr>
          <p:nvPr/>
        </p:nvSpPr>
        <p:spPr bwMode="auto">
          <a:xfrm>
            <a:off x="3886200" y="990600"/>
            <a:ext cx="14033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Verdana" pitchFamily="34" charset="0"/>
              </a:rPr>
              <a:t>Example: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67000" y="457200"/>
            <a:ext cx="432041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8415" cmpd="sng">
                  <a:solidFill>
                    <a:srgbClr val="0D80B3"/>
                  </a:solidFill>
                  <a:prstDash val="solid"/>
                </a:ln>
                <a:solidFill>
                  <a:srgbClr val="0D80B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Ecosystem</a:t>
            </a:r>
            <a:endParaRPr lang="en-US" sz="5400" b="1" dirty="0">
              <a:ln w="18415" cmpd="sng">
                <a:solidFill>
                  <a:srgbClr val="0D80B3"/>
                </a:solidFill>
                <a:prstDash val="solid"/>
              </a:ln>
              <a:solidFill>
                <a:srgbClr val="0D80B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4579" name="Rectangle 2"/>
          <p:cNvSpPr>
            <a:spLocks noChangeArrowheads="1"/>
          </p:cNvSpPr>
          <p:nvPr/>
        </p:nvSpPr>
        <p:spPr bwMode="auto">
          <a:xfrm>
            <a:off x="838200" y="1828800"/>
            <a:ext cx="75438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cs typeface="Arial" charset="0"/>
              </a:rPr>
              <a:t>Ecosystem - a system that includes all living organisms (biotic factors) in an area as well as its physical environment (abiotic factors) functioning together as a unit; therefore, an ecosystem may be composed of plants, animals, microorganisms, soil, rocks, minerals, water sources and the local atmosphere.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04800" y="4267200"/>
            <a:ext cx="8534400" cy="1588"/>
          </a:xfrm>
          <a:prstGeom prst="line">
            <a:avLst/>
          </a:prstGeom>
          <a:ln w="66675">
            <a:solidFill>
              <a:srgbClr val="0D80B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1" name="TextBox 5"/>
          <p:cNvSpPr txBox="1">
            <a:spLocks noChangeArrowheads="1"/>
          </p:cNvSpPr>
          <p:nvPr/>
        </p:nvSpPr>
        <p:spPr bwMode="auto">
          <a:xfrm>
            <a:off x="914400" y="4724400"/>
            <a:ext cx="1466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>
                <a:cs typeface="Arial" charset="0"/>
              </a:rPr>
              <a:t>Examples: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1437</TotalTime>
  <Words>318</Words>
  <Application>Microsoft Office PowerPoint</Application>
  <PresentationFormat>On-screen Show (4:3)</PresentationFormat>
  <Paragraphs>125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7" baseType="lpstr">
      <vt:lpstr>Verdana</vt:lpstr>
      <vt:lpstr>Arial</vt:lpstr>
      <vt:lpstr>Wingdings 2</vt:lpstr>
      <vt:lpstr>Calibri</vt:lpstr>
      <vt:lpstr>Times New Roman</vt:lpstr>
      <vt:lpstr>Aspect</vt:lpstr>
      <vt:lpstr>Aspect</vt:lpstr>
      <vt:lpstr>Aspect</vt:lpstr>
      <vt:lpstr>Aspect</vt:lpstr>
      <vt:lpstr>Aspect</vt:lpstr>
      <vt:lpstr>Aspect</vt:lpstr>
      <vt:lpstr>Aspect</vt:lpstr>
      <vt:lpstr>Aspect</vt:lpstr>
      <vt:lpstr>Aspect</vt:lpstr>
      <vt:lpstr>Aspect</vt:lpstr>
      <vt:lpstr>Aspect</vt:lpstr>
      <vt:lpstr>Aspect</vt:lpstr>
      <vt:lpstr>Picture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</dc:creator>
  <cp:lastModifiedBy>Madison County Schools</cp:lastModifiedBy>
  <cp:revision>147</cp:revision>
  <dcterms:created xsi:type="dcterms:W3CDTF">2008-04-12T03:58:30Z</dcterms:created>
  <dcterms:modified xsi:type="dcterms:W3CDTF">2008-04-14T14:27:49Z</dcterms:modified>
</cp:coreProperties>
</file>